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5" r:id="rId1"/>
  </p:sldMasterIdLst>
  <p:notesMasterIdLst>
    <p:notesMasterId r:id="rId11"/>
  </p:notesMasterIdLst>
  <p:sldIdLst>
    <p:sldId id="256" r:id="rId2"/>
    <p:sldId id="273" r:id="rId3"/>
    <p:sldId id="257" r:id="rId4"/>
    <p:sldId id="286" r:id="rId5"/>
    <p:sldId id="287" r:id="rId6"/>
    <p:sldId id="289" r:id="rId7"/>
    <p:sldId id="290" r:id="rId8"/>
    <p:sldId id="291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01" autoAdjust="0"/>
  </p:normalViewPr>
  <p:slideViewPr>
    <p:cSldViewPr snapToGrid="0">
      <p:cViewPr varScale="1">
        <p:scale>
          <a:sx n="75" d="100"/>
          <a:sy n="75" d="100"/>
        </p:scale>
        <p:origin x="2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E4D56-E1AC-4A54-B405-33D6279CFB9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9FA8A-02F6-4D5D-9306-24A1E3BC2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time of the day to everyone watching this session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FA8A-02F6-4D5D-9306-24A1E3BC2B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1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FA8A-02F6-4D5D-9306-24A1E3BC2B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1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FA8A-02F6-4D5D-9306-24A1E3BC2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FA8A-02F6-4D5D-9306-24A1E3BC2B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8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FA8A-02F6-4D5D-9306-24A1E3BC2B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FA8A-02F6-4D5D-9306-24A1E3BC2B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FA8A-02F6-4D5D-9306-24A1E3BC2B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FA8A-02F6-4D5D-9306-24A1E3BC2B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229F-3D52-44A8-8111-596D5F235151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9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FDC8-554D-4512-9C80-EB66C55BA6A5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4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3E5-D7F3-4515-9CDC-0CA46F267B2B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4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185E-EB19-4F88-8EE1-ED029950917F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F8EA-27BF-4C92-8750-6CFCA81298CD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2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F25E-DEE1-4D48-9DBB-09C04F143349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70DA-FA3F-41B5-A8F5-6053943979A3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2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94E7-87CE-4A64-BBC1-D2FBFCEBA02D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6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ABC-4204-4108-8757-DAC84B176E67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0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C6D6-0E13-4E11-970C-AE940264C01E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1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387E-9672-4859-8F79-8E9F58757B88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0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FC2EF-0812-438F-B204-867CA96E35A9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META 2019, Lisbon-Portugal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4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338" y="-354743"/>
            <a:ext cx="9886462" cy="2387600"/>
          </a:xfrm>
        </p:spPr>
        <p:txBody>
          <a:bodyPr>
            <a:noAutofit/>
          </a:bodyPr>
          <a:lstStyle/>
          <a:p>
            <a:r>
              <a:rPr lang="en-US" sz="4400" dirty="0"/>
              <a:t>Final year projects for 2023/24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569" y="2984567"/>
            <a:ext cx="9144000" cy="944338"/>
          </a:xfrm>
        </p:spPr>
        <p:txBody>
          <a:bodyPr>
            <a:normAutofit/>
          </a:bodyPr>
          <a:lstStyle/>
          <a:p>
            <a:r>
              <a:rPr lang="en-US" u="sng" dirty="0"/>
              <a:t>Stanislav Derevyanko</a:t>
            </a:r>
            <a:r>
              <a:rPr lang="en-US" dirty="0"/>
              <a:t>, ECE</a:t>
            </a:r>
            <a:endParaRPr lang="en-US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42" y="4569464"/>
            <a:ext cx="1778907" cy="17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1"/>
          <p:cNvSpPr>
            <a:spLocks noGrp="1"/>
          </p:cNvSpPr>
          <p:nvPr>
            <p:ph type="title"/>
          </p:nvPr>
        </p:nvSpPr>
        <p:spPr>
          <a:xfrm>
            <a:off x="0" y="48221"/>
            <a:ext cx="12192000" cy="1325563"/>
          </a:xfrm>
        </p:spPr>
        <p:txBody>
          <a:bodyPr>
            <a:noAutofit/>
          </a:bodyPr>
          <a:lstStyle/>
          <a:p>
            <a:r>
              <a:rPr lang="en-US" sz="3200" dirty="0"/>
              <a:t>s-2024-</a:t>
            </a:r>
            <a:r>
              <a:rPr lang="ru-RU" sz="3200" dirty="0"/>
              <a:t>083</a:t>
            </a:r>
            <a:r>
              <a:rPr lang="en-US" sz="3200" dirty="0"/>
              <a:t>        </a:t>
            </a:r>
            <a:r>
              <a:rPr lang="en-US" sz="2400" dirty="0"/>
              <a:t>Level: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</a:t>
            </a:r>
            <a:r>
              <a:rPr lang="en-US" sz="2400" dirty="0"/>
              <a:t>       Area: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communications, nonlinear fiber optics,  deep learning</a:t>
            </a:r>
            <a:br>
              <a:rPr lang="en-US" sz="3200" dirty="0"/>
            </a:br>
            <a:r>
              <a:rPr lang="en-US" sz="2800" dirty="0"/>
              <a:t>Physics Informed Neural Networks for modelling fiber optical signal propagation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776" y="1574860"/>
            <a:ext cx="5395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channel: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single-channel fiber-optic link with N spans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34153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0" y="4750493"/>
            <a:ext cx="11795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PDE! It is solved by split step Fourier method – high complexity digital signal processing! </a:t>
            </a:r>
          </a:p>
          <a:p>
            <a:endParaRPr lang="en-US" dirty="0"/>
          </a:p>
          <a:p>
            <a:r>
              <a:rPr lang="en-US" dirty="0"/>
              <a:t>Many time samples as well as many coordinate samples are needed for high accuracy</a:t>
            </a:r>
          </a:p>
          <a:p>
            <a:endParaRPr lang="en-US" dirty="0"/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303000"/>
            <a:ext cx="361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nonlinear Schrodinger Equation: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125517"/>
            <a:ext cx="11397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goal: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a Deep Neural Network predict the complex dynamics of an optical pulse</a:t>
            </a:r>
          </a:p>
        </p:txBody>
      </p:sp>
      <p:sp>
        <p:nvSpPr>
          <p:cNvPr id="46" name="AutoShape 41" descr="QAM Formats: 8QAM, 16QAM, 32QAM, 64QAM, 128QAM, 256QAM, Types ..."/>
          <p:cNvSpPr>
            <a:spLocks noChangeAspect="1" noChangeArrowheads="1"/>
          </p:cNvSpPr>
          <p:nvPr/>
        </p:nvSpPr>
        <p:spPr bwMode="auto">
          <a:xfrm>
            <a:off x="1085849" y="987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853460" y="367071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60" y="2713235"/>
            <a:ext cx="7115175" cy="1704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275" y="1328062"/>
            <a:ext cx="5934182" cy="113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8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4" y="-67734"/>
            <a:ext cx="11511871" cy="1507067"/>
          </a:xfrm>
        </p:spPr>
        <p:txBody>
          <a:bodyPr>
            <a:normAutofit/>
          </a:bodyPr>
          <a:lstStyle/>
          <a:p>
            <a:r>
              <a:rPr lang="en-US" sz="3600" dirty="0"/>
              <a:t>Method: Physics informed neural network (PINN)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36683" y="887238"/>
            <a:ext cx="4218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Coordinate along the fiber and the </a:t>
            </a:r>
          </a:p>
          <a:p>
            <a:r>
              <a:rPr lang="en-US" dirty="0"/>
              <a:t>time moment</a:t>
            </a:r>
          </a:p>
          <a:p>
            <a:r>
              <a:rPr lang="en-US" dirty="0"/>
              <a:t>Output: Complex value of the electric field</a:t>
            </a:r>
          </a:p>
          <a:p>
            <a:endParaRPr lang="en-US" dirty="0"/>
          </a:p>
          <a:p>
            <a:r>
              <a:rPr lang="en-US" dirty="0"/>
              <a:t>Loss function: The right hand side of the</a:t>
            </a:r>
          </a:p>
          <a:p>
            <a:r>
              <a:rPr lang="en-US" dirty="0"/>
              <a:t>propagation equation (NSE).</a:t>
            </a:r>
          </a:p>
          <a:p>
            <a:endParaRPr lang="en-US" dirty="0"/>
          </a:p>
          <a:p>
            <a:r>
              <a:rPr lang="en-US" dirty="0"/>
              <a:t>Uses </a:t>
            </a:r>
            <a:r>
              <a:rPr lang="en-US" dirty="0" err="1"/>
              <a:t>autodiff</a:t>
            </a:r>
            <a:r>
              <a:rPr lang="en-US" dirty="0"/>
              <a:t> feature to compute gradients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41" y="3364788"/>
            <a:ext cx="11955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Advantage over the black-box DNN: keeps track of the physical model – hence the name PINN!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3669" y="4382373"/>
            <a:ext cx="52643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  <a:p>
            <a:r>
              <a:rPr lang="en-US" sz="1600" dirty="0"/>
              <a:t>[1] X. Jiang et. al., “Physics-Informed Neural Network for Nonlinear Dynamics in Fiber Optics”, Laser Photonics Rev. </a:t>
            </a:r>
            <a:r>
              <a:rPr lang="en-US" sz="1600" b="1" dirty="0"/>
              <a:t>16</a:t>
            </a:r>
            <a:r>
              <a:rPr lang="en-US" sz="1600" dirty="0"/>
              <a:t>, 2100483 (2022).</a:t>
            </a:r>
          </a:p>
          <a:p>
            <a:r>
              <a:rPr lang="en-US" sz="1600" dirty="0"/>
              <a:t>[2] G. E. </a:t>
            </a:r>
            <a:r>
              <a:rPr lang="en-US" sz="1600" dirty="0" err="1"/>
              <a:t>Karniadakis</a:t>
            </a:r>
            <a:r>
              <a:rPr lang="en-US" sz="1600" dirty="0"/>
              <a:t> et. al. , “Physics-informed machine learning”, Nat. Rev. Phys.  </a:t>
            </a:r>
            <a:r>
              <a:rPr lang="en-US" sz="1600" b="1" dirty="0"/>
              <a:t>3</a:t>
            </a:r>
            <a:r>
              <a:rPr lang="en-US" sz="1600" dirty="0"/>
              <a:t>, 422, (2021). </a:t>
            </a:r>
          </a:p>
          <a:p>
            <a:r>
              <a:rPr lang="en-US" sz="1600" dirty="0"/>
              <a:t>[3] S. Wang et. al., “Learning the solution operator of parametric partial differential equations with physics-informed </a:t>
            </a:r>
            <a:r>
              <a:rPr lang="en-US" sz="1600" dirty="0" err="1"/>
              <a:t>DeepONets</a:t>
            </a:r>
            <a:r>
              <a:rPr lang="en-US" sz="1600" dirty="0"/>
              <a:t>”, Sci. Adv. </a:t>
            </a:r>
            <a:r>
              <a:rPr lang="en-US" sz="1600" b="1" dirty="0"/>
              <a:t>7</a:t>
            </a:r>
            <a:r>
              <a:rPr lang="en-US" sz="1600" dirty="0"/>
              <a:t>, eabi8605 (2021)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5061" y="5044910"/>
            <a:ext cx="2215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 knowledge: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Optical fibers – 50 %</a:t>
            </a:r>
          </a:p>
          <a:p>
            <a:r>
              <a:rPr lang="en-US" dirty="0">
                <a:solidFill>
                  <a:srgbClr val="FF0000"/>
                </a:solidFill>
              </a:rPr>
              <a:t>Deep Learning – 50 %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BE2CD-2D19-48E3-B6CE-3672893B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" y="843426"/>
            <a:ext cx="7936676" cy="2377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A385A9-7597-4FAE-C9D3-B11B800C16B1}"/>
              </a:ext>
            </a:extLst>
          </p:cNvPr>
          <p:cNvSpPr txBox="1"/>
          <p:nvPr/>
        </p:nvSpPr>
        <p:spPr>
          <a:xfrm>
            <a:off x="46941" y="3970375"/>
            <a:ext cx="636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accuracy will be compared to the traditional split-step Fourier</a:t>
            </a:r>
          </a:p>
        </p:txBody>
      </p:sp>
    </p:spTree>
    <p:extLst>
      <p:ext uri="{BB962C8B-B14F-4D97-AF65-F5344CB8AC3E}">
        <p14:creationId xmlns:p14="http://schemas.microsoft.com/office/powerpoint/2010/main" val="15203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1"/>
          <p:cNvSpPr>
            <a:spLocks noGrp="1"/>
          </p:cNvSpPr>
          <p:nvPr>
            <p:ph type="title"/>
          </p:nvPr>
        </p:nvSpPr>
        <p:spPr>
          <a:xfrm>
            <a:off x="-32731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3200" dirty="0"/>
              <a:t>s-2024-084        </a:t>
            </a:r>
            <a:r>
              <a:rPr lang="en-US" sz="2400" dirty="0"/>
              <a:t>Level: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</a:t>
            </a:r>
            <a:r>
              <a:rPr lang="en-US" sz="2400" dirty="0"/>
              <a:t>       Area: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communications, nonlinear fiber optics,  machine learning</a:t>
            </a:r>
            <a:br>
              <a:rPr lang="en-US" sz="3200" dirty="0"/>
            </a:br>
            <a:r>
              <a:rPr lang="en-US" sz="2800" dirty="0"/>
              <a:t>Dynamic mode decomposition of the pulse propagation in optical fiber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6298670"/>
            <a:ext cx="10852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goal: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 pulse propagation without the model using only the collected data</a:t>
            </a:r>
          </a:p>
        </p:txBody>
      </p:sp>
      <p:sp>
        <p:nvSpPr>
          <p:cNvPr id="46" name="AutoShape 41" descr="QAM Formats: 8QAM, 16QAM, 32QAM, 64QAM, 128QAM, 256QAM, Types ..."/>
          <p:cNvSpPr>
            <a:spLocks noChangeAspect="1" noChangeArrowheads="1"/>
          </p:cNvSpPr>
          <p:nvPr/>
        </p:nvSpPr>
        <p:spPr bwMode="auto">
          <a:xfrm>
            <a:off x="1085849" y="987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253768-1D0F-BBAF-0697-D24C186AEAF6}"/>
              </a:ext>
            </a:extLst>
          </p:cNvPr>
          <p:cNvSpPr/>
          <p:nvPr/>
        </p:nvSpPr>
        <p:spPr>
          <a:xfrm>
            <a:off x="349327" y="1596126"/>
            <a:ext cx="5395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channel: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single-channel fiber-optic link with N spans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B6E86-0811-D589-5AFC-623825C4142E}"/>
              </a:ext>
            </a:extLst>
          </p:cNvPr>
          <p:cNvSpPr txBox="1"/>
          <p:nvPr/>
        </p:nvSpPr>
        <p:spPr>
          <a:xfrm>
            <a:off x="244551" y="3324266"/>
            <a:ext cx="361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nonlinear Schrodinger Equation: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3DE63-180A-26E3-26CB-77AC3EE96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511" y="2734501"/>
            <a:ext cx="7115175" cy="1704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0FE5B-F525-CA17-71DA-BC9C0D8AB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826" y="1349328"/>
            <a:ext cx="5934182" cy="113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5BB2F7-1AA9-9DB9-F13A-2389A5AD2C3D}"/>
              </a:ext>
            </a:extLst>
          </p:cNvPr>
          <p:cNvSpPr/>
          <p:nvPr/>
        </p:nvSpPr>
        <p:spPr>
          <a:xfrm>
            <a:off x="0" y="4821342"/>
            <a:ext cx="11795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PDE! It is solved by split step Fourier method – high complexity digital signal processing! </a:t>
            </a:r>
          </a:p>
          <a:p>
            <a:endParaRPr lang="en-US" dirty="0"/>
          </a:p>
          <a:p>
            <a:r>
              <a:rPr lang="en-US" dirty="0"/>
              <a:t>Many time samples as well as many coordinate samples are needed for high accuracy</a:t>
            </a:r>
          </a:p>
          <a:p>
            <a:endParaRPr lang="en-US" dirty="0"/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4" y="-67734"/>
            <a:ext cx="11980061" cy="1507067"/>
          </a:xfrm>
        </p:spPr>
        <p:txBody>
          <a:bodyPr>
            <a:normAutofit/>
          </a:bodyPr>
          <a:lstStyle/>
          <a:p>
            <a:r>
              <a:rPr lang="en-US" sz="3600" dirty="0"/>
              <a:t>Method: Dynamic Mode Decomposition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34293" y="4845793"/>
            <a:ext cx="78372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  <a:p>
            <a:r>
              <a:rPr lang="en-US" sz="1600" dirty="0"/>
              <a:t>[1] J.N. Katz et.al. , “Dynamic Mode Decomposition”, SIAM (2016).</a:t>
            </a:r>
          </a:p>
          <a:p>
            <a:r>
              <a:rPr lang="en-US" sz="1600" dirty="0"/>
              <a:t>[2] P. J. Schmidt , “Dynamic mode decomposition of numerical and experimental data”, J. Fluid Mech. </a:t>
            </a:r>
            <a:r>
              <a:rPr lang="en-US" sz="1600" b="1" dirty="0"/>
              <a:t>656</a:t>
            </a:r>
            <a:r>
              <a:rPr lang="en-US" sz="1600" dirty="0"/>
              <a:t>, 5 (2010).</a:t>
            </a:r>
          </a:p>
          <a:p>
            <a:r>
              <a:rPr lang="en-US" sz="1600" dirty="0"/>
              <a:t>[3] J. H. Tu et. al., “On dynamic mode decomposition: Theory and applications”, J. </a:t>
            </a:r>
            <a:r>
              <a:rPr lang="en-US" sz="1600" dirty="0" err="1"/>
              <a:t>Comput</a:t>
            </a:r>
            <a:r>
              <a:rPr lang="en-US" sz="1600" dirty="0"/>
              <a:t>. Dyn. </a:t>
            </a:r>
            <a:r>
              <a:rPr lang="en-US" sz="1600" b="1" dirty="0"/>
              <a:t>1</a:t>
            </a:r>
            <a:r>
              <a:rPr lang="en-US" sz="1600" dirty="0"/>
              <a:t>, 391 (2014).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5186" y="4784238"/>
            <a:ext cx="3000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 knowledge: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Linear algebra – 25 %</a:t>
            </a:r>
          </a:p>
          <a:p>
            <a:r>
              <a:rPr lang="en-US" dirty="0">
                <a:solidFill>
                  <a:srgbClr val="FF0000"/>
                </a:solidFill>
              </a:rPr>
              <a:t>Fiber optics  – 50%</a:t>
            </a:r>
          </a:p>
          <a:p>
            <a:r>
              <a:rPr lang="en-US" dirty="0">
                <a:solidFill>
                  <a:srgbClr val="FF0000"/>
                </a:solidFill>
              </a:rPr>
              <a:t>Numerical simulations  – 25 %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41" y="1129446"/>
            <a:ext cx="48222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data at the end of each span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Stack this data in a large matrix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this matrix and its shifted copy X’ to predict the linearized evolution operator A between the spans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6BCA8-8873-A7AE-BCA6-3CF580FEC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213" y="913160"/>
            <a:ext cx="7791303" cy="2862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3A3024-8C7F-0BAA-3A81-44095873B1D9}"/>
              </a:ext>
            </a:extLst>
          </p:cNvPr>
          <p:cNvSpPr txBox="1"/>
          <p:nvPr/>
        </p:nvSpPr>
        <p:spPr>
          <a:xfrm>
            <a:off x="422954" y="4013954"/>
            <a:ext cx="945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learned linearized operator will be used to compensate fiber propagation effects along the line</a:t>
            </a:r>
          </a:p>
        </p:txBody>
      </p:sp>
    </p:spTree>
    <p:extLst>
      <p:ext uri="{BB962C8B-B14F-4D97-AF65-F5344CB8AC3E}">
        <p14:creationId xmlns:p14="http://schemas.microsoft.com/office/powerpoint/2010/main" val="28126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1"/>
          <p:cNvSpPr>
            <a:spLocks noGrp="1"/>
          </p:cNvSpPr>
          <p:nvPr>
            <p:ph type="title"/>
          </p:nvPr>
        </p:nvSpPr>
        <p:spPr>
          <a:xfrm>
            <a:off x="0" y="48221"/>
            <a:ext cx="12192000" cy="1325563"/>
          </a:xfrm>
        </p:spPr>
        <p:txBody>
          <a:bodyPr>
            <a:noAutofit/>
          </a:bodyPr>
          <a:lstStyle/>
          <a:p>
            <a:r>
              <a:rPr lang="en-US" sz="3200" dirty="0"/>
              <a:t> s-2024-085         </a:t>
            </a:r>
            <a:r>
              <a:rPr lang="en-US" sz="2400" dirty="0"/>
              <a:t>Level: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</a:t>
            </a:r>
            <a:r>
              <a:rPr lang="en-US" sz="2400" dirty="0"/>
              <a:t>       Area: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communications, fiber optics,  optimization methods</a:t>
            </a:r>
            <a:br>
              <a:rPr lang="en-US" sz="3200" dirty="0"/>
            </a:br>
            <a:r>
              <a:rPr lang="en-US" sz="2800" dirty="0"/>
              <a:t>Identifying dangerous phase sequences leading to high power outages in optical fiber communications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55599" y="6077247"/>
            <a:ext cx="1097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goal: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pulse sequences in optical fibers leading to occurrence of FWs</a:t>
            </a:r>
          </a:p>
        </p:txBody>
      </p:sp>
      <p:sp>
        <p:nvSpPr>
          <p:cNvPr id="46" name="AutoShape 41" descr="QAM Formats: 8QAM, 16QAM, 32QAM, 64QAM, 128QAM, 256QAM, Types ..."/>
          <p:cNvSpPr>
            <a:spLocks noChangeAspect="1" noChangeArrowheads="1"/>
          </p:cNvSpPr>
          <p:nvPr/>
        </p:nvSpPr>
        <p:spPr bwMode="auto">
          <a:xfrm>
            <a:off x="1085849" y="987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87">
            <a:extLst>
              <a:ext uri="{FF2B5EF4-FFF2-40B4-BE49-F238E27FC236}">
                <a16:creationId xmlns:a16="http://schemas.microsoft.com/office/drawing/2014/main" id="{9C879792-5D77-37D8-B537-C9DEE11CAA8C}"/>
              </a:ext>
            </a:extLst>
          </p:cNvPr>
          <p:cNvSpPr txBox="1">
            <a:spLocks/>
          </p:cNvSpPr>
          <p:nvPr/>
        </p:nvSpPr>
        <p:spPr>
          <a:xfrm>
            <a:off x="85652" y="1615113"/>
            <a:ext cx="12192001" cy="1313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Freak wave</a:t>
            </a:r>
            <a:r>
              <a:rPr lang="en-US" dirty="0"/>
              <a:t>: An event of high magnitude without an apparent precursor. Appears out of nowhere and disappears without a trace.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1C8FF-24FB-764A-305C-CF17CC373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47" y="12797482"/>
            <a:ext cx="2188314" cy="3749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9BEBC-0F72-6349-569C-EF3630D21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1" y="12975296"/>
            <a:ext cx="4438866" cy="30776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CACCF-EEC1-6A66-AA83-0FD8737E484A}"/>
              </a:ext>
            </a:extLst>
          </p:cNvPr>
          <p:cNvSpPr txBox="1"/>
          <p:nvPr/>
        </p:nvSpPr>
        <p:spPr>
          <a:xfrm>
            <a:off x="1675481" y="11992270"/>
            <a:ext cx="17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CF079-8B27-3447-B7ED-3C2F062079E4}"/>
              </a:ext>
            </a:extLst>
          </p:cNvPr>
          <p:cNvSpPr txBox="1"/>
          <p:nvPr/>
        </p:nvSpPr>
        <p:spPr>
          <a:xfrm>
            <a:off x="5901151" y="11960125"/>
            <a:ext cx="3243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 Lasers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3C0CF-26DA-029F-9590-B7E075867EF3}"/>
              </a:ext>
            </a:extLst>
          </p:cNvPr>
          <p:cNvSpPr txBox="1"/>
          <p:nvPr/>
        </p:nvSpPr>
        <p:spPr>
          <a:xfrm>
            <a:off x="9683477" y="12067575"/>
            <a:ext cx="5454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OFDM systems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3747EE-885A-4EF2-BE02-F5F894395A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6" y="12890409"/>
            <a:ext cx="3897326" cy="3383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B56392-27EE-F9A6-E06D-225C903C2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47" y="12786849"/>
            <a:ext cx="2188314" cy="3749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D72051-2717-A0F2-1F32-9271BE62C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1" y="12964663"/>
            <a:ext cx="4438866" cy="30776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61FF28-6526-63AD-F280-CA8F1CF2C104}"/>
              </a:ext>
            </a:extLst>
          </p:cNvPr>
          <p:cNvSpPr txBox="1"/>
          <p:nvPr/>
        </p:nvSpPr>
        <p:spPr>
          <a:xfrm>
            <a:off x="1675481" y="11981637"/>
            <a:ext cx="17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04DCE9-F8D5-3C25-324A-FC56AB4E054A}"/>
              </a:ext>
            </a:extLst>
          </p:cNvPr>
          <p:cNvSpPr txBox="1"/>
          <p:nvPr/>
        </p:nvSpPr>
        <p:spPr>
          <a:xfrm>
            <a:off x="5901151" y="11949492"/>
            <a:ext cx="3243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 Lasers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C2CE8D-0CFF-2EC3-F6A2-BCE9F5522B66}"/>
              </a:ext>
            </a:extLst>
          </p:cNvPr>
          <p:cNvSpPr txBox="1"/>
          <p:nvPr/>
        </p:nvSpPr>
        <p:spPr>
          <a:xfrm>
            <a:off x="9683477" y="12056942"/>
            <a:ext cx="5454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OFDM systems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008CBF-A9C9-B9C0-1724-C4EF402BDA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86" y="12879776"/>
            <a:ext cx="3897326" cy="3383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E92213-A152-E035-9032-A8A017AC3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1" y="13117063"/>
            <a:ext cx="4438866" cy="30776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545A03-4A87-7841-16AC-F55B41953B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1" y="13269463"/>
            <a:ext cx="4438866" cy="30776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ED476E-DF39-DAA3-6A43-7BCDE12336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52" y="2766219"/>
            <a:ext cx="8067675" cy="27241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3F085B-8DA7-EA96-658B-2F3F7A179862}"/>
              </a:ext>
            </a:extLst>
          </p:cNvPr>
          <p:cNvSpPr txBox="1"/>
          <p:nvPr/>
        </p:nvSpPr>
        <p:spPr>
          <a:xfrm>
            <a:off x="8380062" y="2732860"/>
            <a:ext cx="3602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FWs occur when a large number of waves or pulses overlap at a given position in space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can also occur in the context of optical communication leading to high power levels and signal distortion</a:t>
            </a:r>
          </a:p>
        </p:txBody>
      </p:sp>
    </p:spTree>
    <p:extLst>
      <p:ext uri="{BB962C8B-B14F-4D97-AF65-F5344CB8AC3E}">
        <p14:creationId xmlns:p14="http://schemas.microsoft.com/office/powerpoint/2010/main" val="17834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4" y="-403014"/>
            <a:ext cx="11511871" cy="1507067"/>
          </a:xfrm>
        </p:spPr>
        <p:txBody>
          <a:bodyPr>
            <a:normAutofit/>
          </a:bodyPr>
          <a:lstStyle/>
          <a:p>
            <a:r>
              <a:rPr lang="en-US" sz="3600" dirty="0"/>
              <a:t>Method: Optimizing the output of the NLSE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88975" y="5602765"/>
            <a:ext cx="7837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  <a:p>
            <a:r>
              <a:rPr lang="en-US" sz="1600" dirty="0"/>
              <a:t>[1] S. Derevyanko et. al. “</a:t>
            </a:r>
            <a:r>
              <a:rPr lang="en-US" sz="1600" dirty="0" err="1"/>
              <a:t>Visualisation</a:t>
            </a:r>
            <a:r>
              <a:rPr lang="en-US" sz="1600" dirty="0"/>
              <a:t> of extreme value events in optical communications”, APL Photonics </a:t>
            </a:r>
            <a:r>
              <a:rPr lang="en-US" sz="1600" b="1" dirty="0"/>
              <a:t>3</a:t>
            </a:r>
            <a:r>
              <a:rPr lang="en-US" sz="1600" dirty="0"/>
              <a:t>, 060801 (2018).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5802" y="4855813"/>
            <a:ext cx="3003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 knowledge: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Digital communications – 25%</a:t>
            </a:r>
          </a:p>
          <a:p>
            <a:r>
              <a:rPr lang="en-US" dirty="0">
                <a:solidFill>
                  <a:srgbClr val="FF0000"/>
                </a:solidFill>
              </a:rPr>
              <a:t>Fiber optics -25%</a:t>
            </a:r>
          </a:p>
          <a:p>
            <a:r>
              <a:rPr lang="en-US" dirty="0">
                <a:solidFill>
                  <a:srgbClr val="FF0000"/>
                </a:solidFill>
              </a:rPr>
              <a:t>Optimization methods – 50 %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954" y="1162494"/>
            <a:ext cx="10295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NSE is the pain model for pulse propagation in optical fibers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transmitter we send a modulated sequence of pulses: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complex symbol          is drawn from a modulation constellation (we shall choose M-PSK)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optimize the individual phases              to maximize the intensity  at a given point: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C5BC6-5550-6DBB-6841-C92B8D562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153" y="819146"/>
            <a:ext cx="3491747" cy="864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D69AA8-13B1-9F24-48B8-2FA078EF5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563" y="1741794"/>
            <a:ext cx="3808798" cy="825908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B41245D-DB80-3365-12C0-6AEE24320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450070"/>
              </p:ext>
            </p:extLst>
          </p:nvPr>
        </p:nvGraphicFramePr>
        <p:xfrm>
          <a:off x="2868930" y="2518580"/>
          <a:ext cx="361950" cy="38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8930" y="2518580"/>
                        <a:ext cx="361950" cy="383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96743A6-F4F7-2884-865B-A286615BC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510375"/>
              </p:ext>
            </p:extLst>
          </p:nvPr>
        </p:nvGraphicFramePr>
        <p:xfrm>
          <a:off x="4556526" y="3269591"/>
          <a:ext cx="42672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228600" progId="Equation.DSMT4">
                  <p:embed/>
                </p:oleObj>
              </mc:Choice>
              <mc:Fallback>
                <p:oleObj name="Equation" r:id="rId6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6526" y="3269591"/>
                        <a:ext cx="42672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D25060F-AE4C-8803-3414-93B60029E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1748" y="2594324"/>
            <a:ext cx="1763077" cy="1756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E18B97-0AE0-A4CE-6B2C-138F06F49E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2675" y="4377880"/>
            <a:ext cx="2219325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A0312-B917-3970-593C-14981160E5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2040" y="3789622"/>
            <a:ext cx="2468763" cy="17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1"/>
          <p:cNvSpPr>
            <a:spLocks noGrp="1"/>
          </p:cNvSpPr>
          <p:nvPr>
            <p:ph type="title"/>
          </p:nvPr>
        </p:nvSpPr>
        <p:spPr>
          <a:xfrm>
            <a:off x="389875" y="136525"/>
            <a:ext cx="12192000" cy="1325563"/>
          </a:xfrm>
        </p:spPr>
        <p:txBody>
          <a:bodyPr>
            <a:noAutofit/>
          </a:bodyPr>
          <a:lstStyle/>
          <a:p>
            <a:r>
              <a:rPr lang="en-US" sz="3200" dirty="0"/>
              <a:t> s-2024-086        </a:t>
            </a:r>
            <a:r>
              <a:rPr lang="en-US" sz="2400" dirty="0"/>
              <a:t>Level: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</a:t>
            </a:r>
            <a:r>
              <a:rPr lang="en-US" sz="2400" dirty="0"/>
              <a:t>       Area: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 optics, optical imaging, iterative algorithms</a:t>
            </a:r>
            <a:br>
              <a:rPr lang="en-US" sz="3200" dirty="0"/>
            </a:br>
            <a:r>
              <a:rPr lang="en-US" sz="2800" dirty="0"/>
              <a:t>Dispersion compensation in intensity modulation direct detection optical fiber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55599" y="6077247"/>
            <a:ext cx="1097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goal: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Pre-design the input pulse shape to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precompensate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effects of dispersion at Tx without using </a:t>
            </a:r>
          </a:p>
        </p:txBody>
      </p:sp>
      <p:sp>
        <p:nvSpPr>
          <p:cNvPr id="46" name="AutoShape 41" descr="QAM Formats: 8QAM, 16QAM, 32QAM, 64QAM, 128QAM, 256QAM, Types ..."/>
          <p:cNvSpPr>
            <a:spLocks noChangeAspect="1" noChangeArrowheads="1"/>
          </p:cNvSpPr>
          <p:nvPr/>
        </p:nvSpPr>
        <p:spPr bwMode="auto">
          <a:xfrm>
            <a:off x="1085849" y="987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556" y="1743670"/>
            <a:ext cx="1184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Short-reach transmission systems (&lt;150 km) traditionally utilize intensity modulation (IM) at the transmitter and direct detection (DD)</a:t>
            </a:r>
            <a:r>
              <a:rPr lang="en-US" sz="2000" dirty="0"/>
              <a:t> </a:t>
            </a:r>
            <a:endParaRPr lang="en-US" dirty="0"/>
          </a:p>
        </p:txBody>
      </p:sp>
      <p:pic>
        <p:nvPicPr>
          <p:cNvPr id="1026" name="Picture 2" descr="NRZ vs. PAM4">
            <a:extLst>
              <a:ext uri="{FF2B5EF4-FFF2-40B4-BE49-F238E27FC236}">
                <a16:creationId xmlns:a16="http://schemas.microsoft.com/office/drawing/2014/main" id="{B3B611E7-2CFF-A4B4-E20F-D49E5A32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396" y="2115740"/>
            <a:ext cx="35169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8A3869-2DD2-A56A-CF7A-320EF54AD6A2}"/>
              </a:ext>
            </a:extLst>
          </p:cNvPr>
          <p:cNvSpPr txBox="1"/>
          <p:nvPr/>
        </p:nvSpPr>
        <p:spPr>
          <a:xfrm>
            <a:off x="115556" y="2643156"/>
            <a:ext cx="8325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Usually 1-bit OOK or 2-bit 4-PAM modulation is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Unfortunately chromatic fiber dispersion (CD) broadens the pulses and leads to signal distortion.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en-US" sz="2000" dirty="0"/>
              <a:t>       </a:t>
            </a:r>
          </a:p>
        </p:txBody>
      </p:sp>
      <p:pic>
        <p:nvPicPr>
          <p:cNvPr id="1030" name="Picture 6" descr="Chromatic Dispersion with 10 Gigabit Optical Transports | Math Encounters  Blog">
            <a:extLst>
              <a:ext uri="{FF2B5EF4-FFF2-40B4-BE49-F238E27FC236}">
                <a16:creationId xmlns:a16="http://schemas.microsoft.com/office/drawing/2014/main" id="{A65566D7-A06D-7D05-7B35-B47F2CBF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6" y="3918694"/>
            <a:ext cx="3938956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8440E-13A1-F4A2-E3C1-3C795791F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760" y="4928046"/>
            <a:ext cx="4219575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47F3BD-B3B3-C3AA-8959-C1FFF69E9166}"/>
              </a:ext>
            </a:extLst>
          </p:cNvPr>
          <p:cNvSpPr txBox="1"/>
          <p:nvPr/>
        </p:nvSpPr>
        <p:spPr>
          <a:xfrm>
            <a:off x="4683760" y="4209158"/>
            <a:ext cx="7274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transfer function of CD is known but its complex so we cannot use it directly with IM-DD systems!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4" y="-67734"/>
            <a:ext cx="11511871" cy="1507067"/>
          </a:xfrm>
        </p:spPr>
        <p:txBody>
          <a:bodyPr>
            <a:normAutofit/>
          </a:bodyPr>
          <a:lstStyle/>
          <a:p>
            <a:r>
              <a:rPr lang="en-US" sz="3600" dirty="0"/>
              <a:t>Method: </a:t>
            </a:r>
            <a:r>
              <a:rPr lang="en-US" sz="3600" dirty="0" err="1"/>
              <a:t>Gerchberg</a:t>
            </a:r>
            <a:r>
              <a:rPr lang="en-US" sz="3600" dirty="0"/>
              <a:t>-Saxton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85406" y="4440407"/>
            <a:ext cx="7837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  <a:p>
            <a:r>
              <a:rPr lang="en-US" sz="1600" dirty="0"/>
              <a:t>[1] A.S. </a:t>
            </a:r>
            <a:r>
              <a:rPr lang="en-US" sz="1600" dirty="0" err="1"/>
              <a:t>Karar</a:t>
            </a:r>
            <a:r>
              <a:rPr lang="en-US" sz="1600" dirty="0"/>
              <a:t> et. al., “Recent Advances in Coherent Optical Communications for</a:t>
            </a:r>
          </a:p>
          <a:p>
            <a:r>
              <a:rPr lang="en-US" sz="1600" dirty="0"/>
              <a:t>Short-Reach: Phase Retrieval Methods”, Photonics </a:t>
            </a:r>
            <a:r>
              <a:rPr lang="en-US" sz="1600" b="1" dirty="0"/>
              <a:t>10</a:t>
            </a:r>
            <a:r>
              <a:rPr lang="en-US" sz="1600" dirty="0"/>
              <a:t>, 308 (2023).</a:t>
            </a:r>
          </a:p>
          <a:p>
            <a:r>
              <a:rPr lang="en-US" sz="1600" dirty="0"/>
              <a:t>[2] A.S. </a:t>
            </a:r>
            <a:r>
              <a:rPr lang="en-US" sz="1600" dirty="0" err="1"/>
              <a:t>Karar</a:t>
            </a:r>
            <a:r>
              <a:rPr lang="en-US" sz="1600" dirty="0"/>
              <a:t>, “</a:t>
            </a:r>
            <a:r>
              <a:rPr lang="en-US" sz="1600" dirty="0">
                <a:solidFill>
                  <a:srgbClr val="242021"/>
                </a:solidFill>
                <a:latin typeface="Times-Roman"/>
              </a:rPr>
              <a:t>Iterative Algorithm for Electronic Dispersion Compensation in IM/DD Systems</a:t>
            </a:r>
            <a:r>
              <a:rPr lang="en-US" sz="1600" dirty="0"/>
              <a:t>  ”, J. Lightwave Technol. </a:t>
            </a:r>
            <a:r>
              <a:rPr lang="en-US" sz="1600" b="1" dirty="0"/>
              <a:t>38</a:t>
            </a:r>
            <a:r>
              <a:rPr lang="en-US" sz="1600" dirty="0"/>
              <a:t>, 698 (2020).</a:t>
            </a:r>
          </a:p>
          <a:p>
            <a:r>
              <a:rPr lang="en-US" sz="1600" dirty="0"/>
              <a:t>[3] D. Zou et. al. “</a:t>
            </a:r>
            <a:r>
              <a:rPr lang="en-US" sz="1600" dirty="0">
                <a:solidFill>
                  <a:srgbClr val="242021"/>
                </a:solidFill>
                <a:latin typeface="Times-Roman"/>
              </a:rPr>
              <a:t>Modified </a:t>
            </a:r>
            <a:r>
              <a:rPr lang="en-US" sz="1600" dirty="0" err="1">
                <a:solidFill>
                  <a:srgbClr val="242021"/>
                </a:solidFill>
                <a:latin typeface="Times-Roman"/>
              </a:rPr>
              <a:t>Gerchberg</a:t>
            </a:r>
            <a:r>
              <a:rPr lang="en-US" sz="1600" dirty="0">
                <a:solidFill>
                  <a:srgbClr val="242021"/>
                </a:solidFill>
                <a:latin typeface="Times-Roman"/>
              </a:rPr>
              <a:t>-Saxton Algorithm Based Electrical Dispersion Pre-Compensation for Intensity-modulation and Direct-detection Systems</a:t>
            </a:r>
            <a:r>
              <a:rPr lang="en-US" sz="1600" dirty="0"/>
              <a:t> ”, J. Lightwave Technol. </a:t>
            </a:r>
            <a:r>
              <a:rPr lang="en-US" sz="1600" b="1" dirty="0"/>
              <a:t>40</a:t>
            </a:r>
            <a:r>
              <a:rPr lang="en-US" sz="1600" dirty="0"/>
              <a:t>, 2840 (2022).</a:t>
            </a:r>
          </a:p>
          <a:p>
            <a:r>
              <a:rPr lang="en-US" sz="1600" dirty="0"/>
              <a:t>[4] </a:t>
            </a:r>
            <a:r>
              <a:rPr lang="en-US" sz="1600" dirty="0">
                <a:solidFill>
                  <a:prstClr val="black"/>
                </a:solidFill>
              </a:rPr>
              <a:t>G. Agrawal, “The Nonlinear Fiber Optics”, Academic Press, 2013.</a:t>
            </a:r>
            <a:endParaRPr lang="en-US" sz="1600" dirty="0"/>
          </a:p>
          <a:p>
            <a:r>
              <a:rPr lang="en-US" sz="1600" dirty="0"/>
              <a:t>.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2501" y="5130771"/>
            <a:ext cx="3003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 knowledge: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Digital communications – 50%</a:t>
            </a:r>
          </a:p>
          <a:p>
            <a:r>
              <a:rPr lang="en-US" dirty="0">
                <a:solidFill>
                  <a:srgbClr val="FF0000"/>
                </a:solidFill>
              </a:rPr>
              <a:t>Fiber optics-30%</a:t>
            </a:r>
          </a:p>
          <a:p>
            <a:r>
              <a:rPr lang="en-US" dirty="0">
                <a:solidFill>
                  <a:srgbClr val="FF0000"/>
                </a:solidFill>
              </a:rPr>
              <a:t>Numerical simulation – 20 %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7391" y="988565"/>
            <a:ext cx="53878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Initially used in Fourier optics to retrieve phase information from the measurement of the amplitude of a signal and its Fourier transform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adopted to design the real wave-form at Tx so that at the Rx the signal shape is the desired OOK or 4-PAM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project we shall take into account signal attenuation and phase noise at Rx.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C87A9944-8C13-AEC4-6D6D-2093A196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988565"/>
            <a:ext cx="601690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10707</TotalTime>
  <Words>1102</Words>
  <Application>Microsoft Office PowerPoint</Application>
  <PresentationFormat>Widescreen</PresentationFormat>
  <Paragraphs>126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Times-Roman</vt:lpstr>
      <vt:lpstr>Office Theme</vt:lpstr>
      <vt:lpstr>Equation</vt:lpstr>
      <vt:lpstr>MathType 7.0 Equation</vt:lpstr>
      <vt:lpstr>Final year projects for 2023/24</vt:lpstr>
      <vt:lpstr>s-2024-083        Level: Hard        Area: Optical communications, nonlinear fiber optics,  deep learning Physics Informed Neural Networks for modelling fiber optical signal propagation</vt:lpstr>
      <vt:lpstr>Method: Physics informed neural network (PINN)</vt:lpstr>
      <vt:lpstr>s-2024-084        Level: Medium        Area: Optical communications, nonlinear fiber optics,  machine learning Dynamic mode decomposition of the pulse propagation in optical fiber</vt:lpstr>
      <vt:lpstr>Method: Dynamic Mode Decomposition</vt:lpstr>
      <vt:lpstr> s-2024-085         Level: Medium        Area: Digital communications, fiber optics,  optimization methods Identifying dangerous phase sequences leading to high power outages in optical fiber communications </vt:lpstr>
      <vt:lpstr>Method: Optimizing the output of the NLSE</vt:lpstr>
      <vt:lpstr> s-2024-086        Level: Medium        Area: Fiber optics, optical imaging, iterative algorithms Dispersion compensation in intensity modulation direct detection optical fiber system</vt:lpstr>
      <vt:lpstr>Method: Gerchberg-Saxton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Propagation in Synthetic Photonic Lattices in the Presence of Disorder</dc:title>
  <dc:creator>Stanislav Derevyanko</dc:creator>
  <cp:lastModifiedBy>Stanislav Derevyanko</cp:lastModifiedBy>
  <cp:revision>267</cp:revision>
  <dcterms:created xsi:type="dcterms:W3CDTF">2019-06-03T06:36:46Z</dcterms:created>
  <dcterms:modified xsi:type="dcterms:W3CDTF">2023-05-20T16:08:05Z</dcterms:modified>
</cp:coreProperties>
</file>